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36"/>
  </p:notesMasterIdLst>
  <p:sldIdLst>
    <p:sldId id="287" r:id="rId2"/>
    <p:sldId id="257" r:id="rId3"/>
    <p:sldId id="256" r:id="rId4"/>
    <p:sldId id="258" r:id="rId5"/>
    <p:sldId id="259" r:id="rId6"/>
    <p:sldId id="286" r:id="rId7"/>
    <p:sldId id="284" r:id="rId8"/>
    <p:sldId id="262" r:id="rId9"/>
    <p:sldId id="260" r:id="rId10"/>
    <p:sldId id="285" r:id="rId11"/>
    <p:sldId id="288" r:id="rId12"/>
    <p:sldId id="261" r:id="rId13"/>
    <p:sldId id="269" r:id="rId14"/>
    <p:sldId id="270" r:id="rId15"/>
    <p:sldId id="271" r:id="rId16"/>
    <p:sldId id="263" r:id="rId17"/>
    <p:sldId id="264" r:id="rId18"/>
    <p:sldId id="272" r:id="rId19"/>
    <p:sldId id="265" r:id="rId20"/>
    <p:sldId id="266" r:id="rId21"/>
    <p:sldId id="276" r:id="rId22"/>
    <p:sldId id="289" r:id="rId23"/>
    <p:sldId id="267" r:id="rId24"/>
    <p:sldId id="268" r:id="rId25"/>
    <p:sldId id="277" r:id="rId26"/>
    <p:sldId id="275" r:id="rId27"/>
    <p:sldId id="273" r:id="rId28"/>
    <p:sldId id="279" r:id="rId29"/>
    <p:sldId id="281" r:id="rId30"/>
    <p:sldId id="282" r:id="rId31"/>
    <p:sldId id="283" r:id="rId32"/>
    <p:sldId id="280" r:id="rId33"/>
    <p:sldId id="274" r:id="rId34"/>
    <p:sldId id="278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Michaels" initials="PM" lastIdx="1" clrIdx="0">
    <p:extLst>
      <p:ext uri="{19B8F6BF-5375-455C-9EA6-DF929625EA0E}">
        <p15:presenceInfo xmlns:p15="http://schemas.microsoft.com/office/powerpoint/2012/main" userId="145a6162d3bd6d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4148" autoAdjust="0"/>
  </p:normalViewPr>
  <p:slideViewPr>
    <p:cSldViewPr snapToGrid="0">
      <p:cViewPr>
        <p:scale>
          <a:sx n="63" d="100"/>
          <a:sy n="63" d="100"/>
        </p:scale>
        <p:origin x="562" y="62"/>
      </p:cViewPr>
      <p:guideLst/>
    </p:cSldViewPr>
  </p:slideViewPr>
  <p:outlineViewPr>
    <p:cViewPr>
      <p:scale>
        <a:sx n="33" d="100"/>
        <a:sy n="33" d="100"/>
      </p:scale>
      <p:origin x="0" y="-15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479D6B-4673-489F-B082-304D7D442AE4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EA09ACE5-D412-4E82-BEA7-E6C3B8629347}">
      <dgm:prSet/>
      <dgm:spPr/>
      <dgm:t>
        <a:bodyPr/>
        <a:lstStyle/>
        <a:p>
          <a:pPr>
            <a:defRPr b="1"/>
          </a:pPr>
          <a:r>
            <a:rPr lang="en-GB"/>
            <a:t>In place upgrade</a:t>
          </a:r>
          <a:endParaRPr lang="en-US"/>
        </a:p>
      </dgm:t>
    </dgm:pt>
    <dgm:pt modelId="{874FBC5C-059D-47C2-BCC0-B6D5206AF881}" type="parTrans" cxnId="{CEF82056-CD5D-4989-97EA-F73A39208361}">
      <dgm:prSet/>
      <dgm:spPr/>
      <dgm:t>
        <a:bodyPr/>
        <a:lstStyle/>
        <a:p>
          <a:endParaRPr lang="en-US"/>
        </a:p>
      </dgm:t>
    </dgm:pt>
    <dgm:pt modelId="{99514CDB-2F4A-47DD-BC3F-D13F5EA540DE}" type="sibTrans" cxnId="{CEF82056-CD5D-4989-97EA-F73A39208361}">
      <dgm:prSet/>
      <dgm:spPr/>
      <dgm:t>
        <a:bodyPr/>
        <a:lstStyle/>
        <a:p>
          <a:endParaRPr lang="en-US"/>
        </a:p>
      </dgm:t>
    </dgm:pt>
    <dgm:pt modelId="{9947C8B8-7AF7-44AC-AF54-67405D6C7874}">
      <dgm:prSet/>
      <dgm:spPr/>
      <dgm:t>
        <a:bodyPr/>
        <a:lstStyle/>
        <a:p>
          <a:r>
            <a:rPr lang="en-GB" dirty="0"/>
            <a:t>Just change the </a:t>
          </a:r>
          <a:r>
            <a:rPr lang="en-GB" dirty="0" err="1"/>
            <a:t>csproj</a:t>
          </a:r>
          <a:r>
            <a:rPr lang="en-GB" dirty="0"/>
            <a:t> file and fix the errors</a:t>
          </a:r>
          <a:endParaRPr lang="en-US" dirty="0"/>
        </a:p>
      </dgm:t>
    </dgm:pt>
    <dgm:pt modelId="{9E606E22-2FB9-48BE-A9EE-51D607B0DBB2}" type="parTrans" cxnId="{EEF365D2-83BC-41B7-8EE1-258F1D0D6CD8}">
      <dgm:prSet/>
      <dgm:spPr/>
      <dgm:t>
        <a:bodyPr/>
        <a:lstStyle/>
        <a:p>
          <a:endParaRPr lang="en-US"/>
        </a:p>
      </dgm:t>
    </dgm:pt>
    <dgm:pt modelId="{157FD38D-F58B-4459-9C7A-1C315DD94365}" type="sibTrans" cxnId="{EEF365D2-83BC-41B7-8EE1-258F1D0D6CD8}">
      <dgm:prSet/>
      <dgm:spPr/>
      <dgm:t>
        <a:bodyPr/>
        <a:lstStyle/>
        <a:p>
          <a:endParaRPr lang="en-US"/>
        </a:p>
      </dgm:t>
    </dgm:pt>
    <dgm:pt modelId="{3AD8AFF8-B03F-4D75-AF03-95BFA0C2A0B3}">
      <dgm:prSet/>
      <dgm:spPr/>
      <dgm:t>
        <a:bodyPr/>
        <a:lstStyle/>
        <a:p>
          <a:pPr>
            <a:defRPr b="1"/>
          </a:pPr>
          <a:r>
            <a:rPr lang="en-GB"/>
            <a:t>Side by side upgrade</a:t>
          </a:r>
          <a:endParaRPr lang="en-US"/>
        </a:p>
      </dgm:t>
    </dgm:pt>
    <dgm:pt modelId="{579804AF-4F36-4380-A0F2-DCBD7733FF04}" type="parTrans" cxnId="{61B15C97-F6B3-4C1A-91CF-3A4EAEDA029A}">
      <dgm:prSet/>
      <dgm:spPr/>
      <dgm:t>
        <a:bodyPr/>
        <a:lstStyle/>
        <a:p>
          <a:endParaRPr lang="en-US"/>
        </a:p>
      </dgm:t>
    </dgm:pt>
    <dgm:pt modelId="{715AA5F2-B44E-4C77-858B-F435D5EE49AE}" type="sibTrans" cxnId="{61B15C97-F6B3-4C1A-91CF-3A4EAEDA029A}">
      <dgm:prSet/>
      <dgm:spPr/>
      <dgm:t>
        <a:bodyPr/>
        <a:lstStyle/>
        <a:p>
          <a:endParaRPr lang="en-US"/>
        </a:p>
      </dgm:t>
    </dgm:pt>
    <dgm:pt modelId="{70D07843-CB62-46C8-83AE-EFCD1BCA1B35}">
      <dgm:prSet/>
      <dgm:spPr/>
      <dgm:t>
        <a:bodyPr/>
        <a:lstStyle/>
        <a:p>
          <a:r>
            <a:rPr lang="en-GB"/>
            <a:t>Same directory (.net core looks in the same directory by default)</a:t>
          </a:r>
          <a:endParaRPr lang="en-US"/>
        </a:p>
      </dgm:t>
    </dgm:pt>
    <dgm:pt modelId="{E53F94CB-6D3D-4FA9-9B26-45F13E06616B}" type="parTrans" cxnId="{88880170-B1FE-44B9-BA22-BC6F9FC3B5F5}">
      <dgm:prSet/>
      <dgm:spPr/>
      <dgm:t>
        <a:bodyPr/>
        <a:lstStyle/>
        <a:p>
          <a:endParaRPr lang="en-US"/>
        </a:p>
      </dgm:t>
    </dgm:pt>
    <dgm:pt modelId="{D1FA534C-860E-41C8-8DC9-CF3C2F31194C}" type="sibTrans" cxnId="{88880170-B1FE-44B9-BA22-BC6F9FC3B5F5}">
      <dgm:prSet/>
      <dgm:spPr/>
      <dgm:t>
        <a:bodyPr/>
        <a:lstStyle/>
        <a:p>
          <a:endParaRPr lang="en-US"/>
        </a:p>
      </dgm:t>
    </dgm:pt>
    <dgm:pt modelId="{0F181208-A440-45EE-B70B-8895D00511BE}">
      <dgm:prSet/>
      <dgm:spPr/>
      <dgm:t>
        <a:bodyPr/>
        <a:lstStyle/>
        <a:p>
          <a:r>
            <a:rPr lang="en-GB" dirty="0"/>
            <a:t>Different directory, but link the files</a:t>
          </a:r>
        </a:p>
        <a:p>
          <a:r>
            <a:rPr lang="en-GB" dirty="0"/>
            <a:t>Different directory and copy the files</a:t>
          </a:r>
          <a:endParaRPr lang="en-US" dirty="0"/>
        </a:p>
      </dgm:t>
    </dgm:pt>
    <dgm:pt modelId="{56638921-386F-4DD2-B2EF-9FD51AEB7B64}" type="parTrans" cxnId="{9AF5BB77-D9A8-46FA-9F76-2AED9EC44A1C}">
      <dgm:prSet/>
      <dgm:spPr/>
      <dgm:t>
        <a:bodyPr/>
        <a:lstStyle/>
        <a:p>
          <a:endParaRPr lang="en-US"/>
        </a:p>
      </dgm:t>
    </dgm:pt>
    <dgm:pt modelId="{40344233-6BA2-4686-85D6-4508A5246C6B}" type="sibTrans" cxnId="{9AF5BB77-D9A8-46FA-9F76-2AED9EC44A1C}">
      <dgm:prSet/>
      <dgm:spPr/>
      <dgm:t>
        <a:bodyPr/>
        <a:lstStyle/>
        <a:p>
          <a:endParaRPr lang="en-US"/>
        </a:p>
      </dgm:t>
    </dgm:pt>
    <dgm:pt modelId="{BB4CCE7A-A707-47FB-989E-2556A4C6FBD3}" type="pres">
      <dgm:prSet presAssocID="{01479D6B-4673-489F-B082-304D7D442AE4}" presName="root" presStyleCnt="0">
        <dgm:presLayoutVars>
          <dgm:dir/>
          <dgm:resizeHandles val="exact"/>
        </dgm:presLayoutVars>
      </dgm:prSet>
      <dgm:spPr/>
    </dgm:pt>
    <dgm:pt modelId="{D327B5D8-EB8F-496D-8123-B7DB69485FE5}" type="pres">
      <dgm:prSet presAssocID="{EA09ACE5-D412-4E82-BEA7-E6C3B8629347}" presName="compNode" presStyleCnt="0"/>
      <dgm:spPr/>
    </dgm:pt>
    <dgm:pt modelId="{AAB83467-F12E-4C1C-9229-BE95949F878D}" type="pres">
      <dgm:prSet presAssocID="{EA09ACE5-D412-4E82-BEA7-E6C3B862934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rench"/>
        </a:ext>
      </dgm:extLst>
    </dgm:pt>
    <dgm:pt modelId="{CE533F42-6E1D-43FD-84BF-5C0FEBFCFCC0}" type="pres">
      <dgm:prSet presAssocID="{EA09ACE5-D412-4E82-BEA7-E6C3B8629347}" presName="iconSpace" presStyleCnt="0"/>
      <dgm:spPr/>
    </dgm:pt>
    <dgm:pt modelId="{91D34CB4-8C39-4292-90A2-ABA7BC088743}" type="pres">
      <dgm:prSet presAssocID="{EA09ACE5-D412-4E82-BEA7-E6C3B8629347}" presName="parTx" presStyleLbl="revTx" presStyleIdx="0" presStyleCnt="4">
        <dgm:presLayoutVars>
          <dgm:chMax val="0"/>
          <dgm:chPref val="0"/>
        </dgm:presLayoutVars>
      </dgm:prSet>
      <dgm:spPr/>
    </dgm:pt>
    <dgm:pt modelId="{77E2E8ED-9BBD-43A3-A978-0FD287E319B6}" type="pres">
      <dgm:prSet presAssocID="{EA09ACE5-D412-4E82-BEA7-E6C3B8629347}" presName="txSpace" presStyleCnt="0"/>
      <dgm:spPr/>
    </dgm:pt>
    <dgm:pt modelId="{A86F38DE-1065-41B6-A612-A82B3264725D}" type="pres">
      <dgm:prSet presAssocID="{EA09ACE5-D412-4E82-BEA7-E6C3B8629347}" presName="desTx" presStyleLbl="revTx" presStyleIdx="1" presStyleCnt="4">
        <dgm:presLayoutVars/>
      </dgm:prSet>
      <dgm:spPr/>
    </dgm:pt>
    <dgm:pt modelId="{B1987A17-CB78-4AAA-BDD3-C58CD0CD9C86}" type="pres">
      <dgm:prSet presAssocID="{99514CDB-2F4A-47DD-BC3F-D13F5EA540DE}" presName="sibTrans" presStyleCnt="0"/>
      <dgm:spPr/>
    </dgm:pt>
    <dgm:pt modelId="{36328A04-4B5A-4653-8239-ECE72A4163F6}" type="pres">
      <dgm:prSet presAssocID="{3AD8AFF8-B03F-4D75-AF03-95BFA0C2A0B3}" presName="compNode" presStyleCnt="0"/>
      <dgm:spPr/>
    </dgm:pt>
    <dgm:pt modelId="{77A71CE3-7F74-4DFD-AB66-7092FEC3E133}" type="pres">
      <dgm:prSet presAssocID="{3AD8AFF8-B03F-4D75-AF03-95BFA0C2A0B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idge scene"/>
        </a:ext>
      </dgm:extLst>
    </dgm:pt>
    <dgm:pt modelId="{BA6AC220-B9C4-4D18-A418-3DC0D39A2EF3}" type="pres">
      <dgm:prSet presAssocID="{3AD8AFF8-B03F-4D75-AF03-95BFA0C2A0B3}" presName="iconSpace" presStyleCnt="0"/>
      <dgm:spPr/>
    </dgm:pt>
    <dgm:pt modelId="{1824B658-3306-4466-ABC4-BC44B3997347}" type="pres">
      <dgm:prSet presAssocID="{3AD8AFF8-B03F-4D75-AF03-95BFA0C2A0B3}" presName="parTx" presStyleLbl="revTx" presStyleIdx="2" presStyleCnt="4">
        <dgm:presLayoutVars>
          <dgm:chMax val="0"/>
          <dgm:chPref val="0"/>
        </dgm:presLayoutVars>
      </dgm:prSet>
      <dgm:spPr/>
    </dgm:pt>
    <dgm:pt modelId="{EAF6BAED-03D0-410E-9A28-5AC947512439}" type="pres">
      <dgm:prSet presAssocID="{3AD8AFF8-B03F-4D75-AF03-95BFA0C2A0B3}" presName="txSpace" presStyleCnt="0"/>
      <dgm:spPr/>
    </dgm:pt>
    <dgm:pt modelId="{86547A08-55CC-4D07-8959-275BD4BB33E7}" type="pres">
      <dgm:prSet presAssocID="{3AD8AFF8-B03F-4D75-AF03-95BFA0C2A0B3}" presName="desTx" presStyleLbl="revTx" presStyleIdx="3" presStyleCnt="4">
        <dgm:presLayoutVars/>
      </dgm:prSet>
      <dgm:spPr/>
    </dgm:pt>
  </dgm:ptLst>
  <dgm:cxnLst>
    <dgm:cxn modelId="{546E4A0B-21CB-4BED-8F8F-F50071013C5F}" type="presOf" srcId="{01479D6B-4673-489F-B082-304D7D442AE4}" destId="{BB4CCE7A-A707-47FB-989E-2556A4C6FBD3}" srcOrd="0" destOrd="0" presId="urn:microsoft.com/office/officeart/2018/5/layout/CenteredIconLabelDescriptionList"/>
    <dgm:cxn modelId="{E95E225C-FB53-4DD4-BFA0-0A7113BEDA11}" type="presOf" srcId="{EA09ACE5-D412-4E82-BEA7-E6C3B8629347}" destId="{91D34CB4-8C39-4292-90A2-ABA7BC088743}" srcOrd="0" destOrd="0" presId="urn:microsoft.com/office/officeart/2018/5/layout/CenteredIconLabelDescriptionList"/>
    <dgm:cxn modelId="{88880170-B1FE-44B9-BA22-BC6F9FC3B5F5}" srcId="{3AD8AFF8-B03F-4D75-AF03-95BFA0C2A0B3}" destId="{70D07843-CB62-46C8-83AE-EFCD1BCA1B35}" srcOrd="0" destOrd="0" parTransId="{E53F94CB-6D3D-4FA9-9B26-45F13E06616B}" sibTransId="{D1FA534C-860E-41C8-8DC9-CF3C2F31194C}"/>
    <dgm:cxn modelId="{CEF82056-CD5D-4989-97EA-F73A39208361}" srcId="{01479D6B-4673-489F-B082-304D7D442AE4}" destId="{EA09ACE5-D412-4E82-BEA7-E6C3B8629347}" srcOrd="0" destOrd="0" parTransId="{874FBC5C-059D-47C2-BCC0-B6D5206AF881}" sibTransId="{99514CDB-2F4A-47DD-BC3F-D13F5EA540DE}"/>
    <dgm:cxn modelId="{9AF5BB77-D9A8-46FA-9F76-2AED9EC44A1C}" srcId="{3AD8AFF8-B03F-4D75-AF03-95BFA0C2A0B3}" destId="{0F181208-A440-45EE-B70B-8895D00511BE}" srcOrd="1" destOrd="0" parTransId="{56638921-386F-4DD2-B2EF-9FD51AEB7B64}" sibTransId="{40344233-6BA2-4686-85D6-4508A5246C6B}"/>
    <dgm:cxn modelId="{979A0A91-BEFE-4B74-8CAF-81E8F2D51718}" type="presOf" srcId="{3AD8AFF8-B03F-4D75-AF03-95BFA0C2A0B3}" destId="{1824B658-3306-4466-ABC4-BC44B3997347}" srcOrd="0" destOrd="0" presId="urn:microsoft.com/office/officeart/2018/5/layout/CenteredIconLabelDescriptionList"/>
    <dgm:cxn modelId="{61B15C97-F6B3-4C1A-91CF-3A4EAEDA029A}" srcId="{01479D6B-4673-489F-B082-304D7D442AE4}" destId="{3AD8AFF8-B03F-4D75-AF03-95BFA0C2A0B3}" srcOrd="1" destOrd="0" parTransId="{579804AF-4F36-4380-A0F2-DCBD7733FF04}" sibTransId="{715AA5F2-B44E-4C77-858B-F435D5EE49AE}"/>
    <dgm:cxn modelId="{22D89BAE-79FB-43F4-B3B4-439B5ACF32AA}" type="presOf" srcId="{9947C8B8-7AF7-44AC-AF54-67405D6C7874}" destId="{A86F38DE-1065-41B6-A612-A82B3264725D}" srcOrd="0" destOrd="0" presId="urn:microsoft.com/office/officeart/2018/5/layout/CenteredIconLabelDescriptionList"/>
    <dgm:cxn modelId="{33E56BB8-4B2B-4CEC-BE6E-03EAEF18379A}" type="presOf" srcId="{70D07843-CB62-46C8-83AE-EFCD1BCA1B35}" destId="{86547A08-55CC-4D07-8959-275BD4BB33E7}" srcOrd="0" destOrd="0" presId="urn:microsoft.com/office/officeart/2018/5/layout/CenteredIconLabelDescriptionList"/>
    <dgm:cxn modelId="{F5798AD0-FA0D-418F-A208-80DE043BFA12}" type="presOf" srcId="{0F181208-A440-45EE-B70B-8895D00511BE}" destId="{86547A08-55CC-4D07-8959-275BD4BB33E7}" srcOrd="0" destOrd="1" presId="urn:microsoft.com/office/officeart/2018/5/layout/CenteredIconLabelDescriptionList"/>
    <dgm:cxn modelId="{EEF365D2-83BC-41B7-8EE1-258F1D0D6CD8}" srcId="{EA09ACE5-D412-4E82-BEA7-E6C3B8629347}" destId="{9947C8B8-7AF7-44AC-AF54-67405D6C7874}" srcOrd="0" destOrd="0" parTransId="{9E606E22-2FB9-48BE-A9EE-51D607B0DBB2}" sibTransId="{157FD38D-F58B-4459-9C7A-1C315DD94365}"/>
    <dgm:cxn modelId="{D7F2D18B-1C11-4057-831B-3D08C314217B}" type="presParOf" srcId="{BB4CCE7A-A707-47FB-989E-2556A4C6FBD3}" destId="{D327B5D8-EB8F-496D-8123-B7DB69485FE5}" srcOrd="0" destOrd="0" presId="urn:microsoft.com/office/officeart/2018/5/layout/CenteredIconLabelDescriptionList"/>
    <dgm:cxn modelId="{18C2D8D2-9FF7-45B9-B42C-870B0AC34BAA}" type="presParOf" srcId="{D327B5D8-EB8F-496D-8123-B7DB69485FE5}" destId="{AAB83467-F12E-4C1C-9229-BE95949F878D}" srcOrd="0" destOrd="0" presId="urn:microsoft.com/office/officeart/2018/5/layout/CenteredIconLabelDescriptionList"/>
    <dgm:cxn modelId="{B74196C1-0A15-42D9-B34A-600A068678FA}" type="presParOf" srcId="{D327B5D8-EB8F-496D-8123-B7DB69485FE5}" destId="{CE533F42-6E1D-43FD-84BF-5C0FEBFCFCC0}" srcOrd="1" destOrd="0" presId="urn:microsoft.com/office/officeart/2018/5/layout/CenteredIconLabelDescriptionList"/>
    <dgm:cxn modelId="{E8B7F6E3-3B6F-46C9-906F-A0AF39106A9B}" type="presParOf" srcId="{D327B5D8-EB8F-496D-8123-B7DB69485FE5}" destId="{91D34CB4-8C39-4292-90A2-ABA7BC088743}" srcOrd="2" destOrd="0" presId="urn:microsoft.com/office/officeart/2018/5/layout/CenteredIconLabelDescriptionList"/>
    <dgm:cxn modelId="{98C5719B-1621-49A3-966C-F95C3F1A8B41}" type="presParOf" srcId="{D327B5D8-EB8F-496D-8123-B7DB69485FE5}" destId="{77E2E8ED-9BBD-43A3-A978-0FD287E319B6}" srcOrd="3" destOrd="0" presId="urn:microsoft.com/office/officeart/2018/5/layout/CenteredIconLabelDescriptionList"/>
    <dgm:cxn modelId="{045341A1-7DBE-451E-B880-2B4BBFBE6D60}" type="presParOf" srcId="{D327B5D8-EB8F-496D-8123-B7DB69485FE5}" destId="{A86F38DE-1065-41B6-A612-A82B3264725D}" srcOrd="4" destOrd="0" presId="urn:microsoft.com/office/officeart/2018/5/layout/CenteredIconLabelDescriptionList"/>
    <dgm:cxn modelId="{97A6244C-15BD-45AF-8BB5-DA10FE2AE76A}" type="presParOf" srcId="{BB4CCE7A-A707-47FB-989E-2556A4C6FBD3}" destId="{B1987A17-CB78-4AAA-BDD3-C58CD0CD9C86}" srcOrd="1" destOrd="0" presId="urn:microsoft.com/office/officeart/2018/5/layout/CenteredIconLabelDescriptionList"/>
    <dgm:cxn modelId="{4AD2253B-2167-4920-A3C5-CDE688CD0364}" type="presParOf" srcId="{BB4CCE7A-A707-47FB-989E-2556A4C6FBD3}" destId="{36328A04-4B5A-4653-8239-ECE72A4163F6}" srcOrd="2" destOrd="0" presId="urn:microsoft.com/office/officeart/2018/5/layout/CenteredIconLabelDescriptionList"/>
    <dgm:cxn modelId="{3229DE82-43AC-4B5E-9B37-721E7BDFF705}" type="presParOf" srcId="{36328A04-4B5A-4653-8239-ECE72A4163F6}" destId="{77A71CE3-7F74-4DFD-AB66-7092FEC3E133}" srcOrd="0" destOrd="0" presId="urn:microsoft.com/office/officeart/2018/5/layout/CenteredIconLabelDescriptionList"/>
    <dgm:cxn modelId="{5B95C7C0-B9EF-4365-AE1F-D15AFF3CFAE0}" type="presParOf" srcId="{36328A04-4B5A-4653-8239-ECE72A4163F6}" destId="{BA6AC220-B9C4-4D18-A418-3DC0D39A2EF3}" srcOrd="1" destOrd="0" presId="urn:microsoft.com/office/officeart/2018/5/layout/CenteredIconLabelDescriptionList"/>
    <dgm:cxn modelId="{E9165F57-30EB-4420-A280-0B2575220F6C}" type="presParOf" srcId="{36328A04-4B5A-4653-8239-ECE72A4163F6}" destId="{1824B658-3306-4466-ABC4-BC44B3997347}" srcOrd="2" destOrd="0" presId="urn:microsoft.com/office/officeart/2018/5/layout/CenteredIconLabelDescriptionList"/>
    <dgm:cxn modelId="{27BE0E8A-90EF-4454-A4C8-6256DD289564}" type="presParOf" srcId="{36328A04-4B5A-4653-8239-ECE72A4163F6}" destId="{EAF6BAED-03D0-410E-9A28-5AC947512439}" srcOrd="3" destOrd="0" presId="urn:microsoft.com/office/officeart/2018/5/layout/CenteredIconLabelDescriptionList"/>
    <dgm:cxn modelId="{FE32E762-8C51-41E4-B387-758179D3127B}" type="presParOf" srcId="{36328A04-4B5A-4653-8239-ECE72A4163F6}" destId="{86547A08-55CC-4D07-8959-275BD4BB33E7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B83467-F12E-4C1C-9229-BE95949F878D}">
      <dsp:nvSpPr>
        <dsp:cNvPr id="0" name=""/>
        <dsp:cNvSpPr/>
      </dsp:nvSpPr>
      <dsp:spPr>
        <a:xfrm>
          <a:off x="1735199" y="118249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1D34CB4-8C39-4292-90A2-ABA7BC088743}">
      <dsp:nvSpPr>
        <dsp:cNvPr id="0" name=""/>
        <dsp:cNvSpPr/>
      </dsp:nvSpPr>
      <dsp:spPr>
        <a:xfrm>
          <a:off x="331199" y="178288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600" kern="1200"/>
            <a:t>In place upgrade</a:t>
          </a:r>
          <a:endParaRPr lang="en-US" sz="3600" kern="1200"/>
        </a:p>
      </dsp:txBody>
      <dsp:txXfrm>
        <a:off x="331199" y="1782881"/>
        <a:ext cx="4320000" cy="648000"/>
      </dsp:txXfrm>
    </dsp:sp>
    <dsp:sp modelId="{A86F38DE-1065-41B6-A612-A82B3264725D}">
      <dsp:nvSpPr>
        <dsp:cNvPr id="0" name=""/>
        <dsp:cNvSpPr/>
      </dsp:nvSpPr>
      <dsp:spPr>
        <a:xfrm>
          <a:off x="331199" y="2501872"/>
          <a:ext cx="4320000" cy="1165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Just change the </a:t>
          </a:r>
          <a:r>
            <a:rPr lang="en-GB" sz="1700" kern="1200" dirty="0" err="1"/>
            <a:t>csproj</a:t>
          </a:r>
          <a:r>
            <a:rPr lang="en-GB" sz="1700" kern="1200" dirty="0"/>
            <a:t> file and fix the errors</a:t>
          </a:r>
          <a:endParaRPr lang="en-US" sz="1700" kern="1200" dirty="0"/>
        </a:p>
      </dsp:txBody>
      <dsp:txXfrm>
        <a:off x="331199" y="2501872"/>
        <a:ext cx="4320000" cy="1165957"/>
      </dsp:txXfrm>
    </dsp:sp>
    <dsp:sp modelId="{77A71CE3-7F74-4DFD-AB66-7092FEC3E133}">
      <dsp:nvSpPr>
        <dsp:cNvPr id="0" name=""/>
        <dsp:cNvSpPr/>
      </dsp:nvSpPr>
      <dsp:spPr>
        <a:xfrm>
          <a:off x="6811200" y="118249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24B658-3306-4466-ABC4-BC44B3997347}">
      <dsp:nvSpPr>
        <dsp:cNvPr id="0" name=""/>
        <dsp:cNvSpPr/>
      </dsp:nvSpPr>
      <dsp:spPr>
        <a:xfrm>
          <a:off x="5407199" y="178288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3600" kern="1200"/>
            <a:t>Side by side upgrade</a:t>
          </a:r>
          <a:endParaRPr lang="en-US" sz="3600" kern="1200"/>
        </a:p>
      </dsp:txBody>
      <dsp:txXfrm>
        <a:off x="5407199" y="1782881"/>
        <a:ext cx="4320000" cy="648000"/>
      </dsp:txXfrm>
    </dsp:sp>
    <dsp:sp modelId="{86547A08-55CC-4D07-8959-275BD4BB33E7}">
      <dsp:nvSpPr>
        <dsp:cNvPr id="0" name=""/>
        <dsp:cNvSpPr/>
      </dsp:nvSpPr>
      <dsp:spPr>
        <a:xfrm>
          <a:off x="5407199" y="2501872"/>
          <a:ext cx="4320000" cy="1165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Same directory (.net core looks in the same directory by default)</a:t>
          </a:r>
          <a:endParaRPr lang="en-US" sz="1700" kern="1200"/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Different directory, but link the files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Different directory and copy the files</a:t>
          </a:r>
          <a:endParaRPr lang="en-US" sz="1700" kern="1200" dirty="0"/>
        </a:p>
      </dsp:txBody>
      <dsp:txXfrm>
        <a:off x="5407199" y="2501872"/>
        <a:ext cx="4320000" cy="11659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eg>
</file>

<file path=ppt/media/image12.png>
</file>

<file path=ppt/media/image13.jfif>
</file>

<file path=ppt/media/image14.jpeg>
</file>

<file path=ppt/media/image15.jp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84FD8-9715-4DB4-9E67-D2EA6D27B37A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2E99C-92EF-45A1-B809-4F091E17A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These are notes to ensure that I can see the notes!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3231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on the right is supposed to be a bridge!</a:t>
            </a:r>
          </a:p>
          <a:p>
            <a:endParaRPr lang="en-GB" dirty="0"/>
          </a:p>
          <a:p>
            <a:r>
              <a:rPr lang="en-GB" dirty="0"/>
              <a:t>In place means that you don’t have your original app to fall back to – big bang upgrade</a:t>
            </a:r>
          </a:p>
          <a:p>
            <a:r>
              <a:rPr lang="en-GB" dirty="0"/>
              <a:t>Same directory poses issues because it includes things like the </a:t>
            </a:r>
            <a:r>
              <a:rPr lang="en-GB" dirty="0" err="1"/>
              <a:t>csproj</a:t>
            </a:r>
            <a:r>
              <a:rPr lang="en-GB" dirty="0"/>
              <a:t> file of the Framework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8981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Convert Package References – show the context menu option on Right Click on </a:t>
            </a:r>
            <a:r>
              <a:rPr lang="en-GB" dirty="0" err="1"/>
              <a:t>packages.config</a:t>
            </a:r>
            <a:r>
              <a:rPr lang="en-GB" dirty="0"/>
              <a:t> -&gt; “migrate </a:t>
            </a:r>
            <a:r>
              <a:rPr lang="en-GB" dirty="0" err="1"/>
              <a:t>packages.config</a:t>
            </a:r>
            <a:r>
              <a:rPr lang="en-GB" dirty="0"/>
              <a:t> to…”</a:t>
            </a:r>
          </a:p>
          <a:p>
            <a:endParaRPr lang="en-GB" dirty="0"/>
          </a:p>
          <a:p>
            <a:r>
              <a:rPr lang="en-GB" dirty="0"/>
              <a:t>MVVM, MVP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5785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Back to the future!</a:t>
            </a:r>
          </a:p>
          <a:p>
            <a:pPr marL="228600" indent="-228600">
              <a:buAutoNum type="arabicPeriod"/>
            </a:pPr>
            <a:endParaRPr lang="en-GB" dirty="0"/>
          </a:p>
          <a:p>
            <a:pPr marL="228600" indent="-228600">
              <a:buAutoNum type="arabicPeriod"/>
            </a:pPr>
            <a:r>
              <a:rPr lang="en-GB" dirty="0"/>
              <a:t>Show </a:t>
            </a:r>
            <a:r>
              <a:rPr lang="en-GB" dirty="0" err="1"/>
              <a:t>GenerateLargeFiles</a:t>
            </a:r>
            <a:endParaRPr lang="en-GB" dirty="0"/>
          </a:p>
          <a:p>
            <a:pPr marL="685800" lvl="1" indent="-228600">
              <a:buAutoNum type="arabicPeriod"/>
            </a:pPr>
            <a:r>
              <a:rPr lang="en-GB" dirty="0"/>
              <a:t>Helpers</a:t>
            </a:r>
          </a:p>
          <a:p>
            <a:pPr marL="228600" lvl="0" indent="-228600">
              <a:buAutoNum type="arabicPeriod"/>
            </a:pPr>
            <a:r>
              <a:rPr lang="en-GB" dirty="0"/>
              <a:t>Portability analyser</a:t>
            </a:r>
          </a:p>
          <a:p>
            <a:pPr marL="228600" lvl="0" indent="-228600">
              <a:buAutoNum type="arabicPeriod"/>
            </a:pPr>
            <a:r>
              <a:rPr lang="en-GB" dirty="0"/>
              <a:t>Steps to upgrade:</a:t>
            </a:r>
          </a:p>
          <a:p>
            <a:pPr marL="685800" lvl="1" indent="-228600">
              <a:buAutoNum type="arabicPeriod"/>
            </a:pPr>
            <a:r>
              <a:rPr lang="en-GB" dirty="0"/>
              <a:t>Create a new project in the same solution</a:t>
            </a:r>
          </a:p>
          <a:p>
            <a:pPr marL="685800" lvl="1" indent="-228600">
              <a:buAutoNum type="arabicPeriod"/>
            </a:pPr>
            <a:r>
              <a:rPr lang="en-GB" dirty="0"/>
              <a:t>Add existing files (see the compile include – compile include wildcard – can’t do a full wildcard, because it includes all the </a:t>
            </a:r>
            <a:r>
              <a:rPr lang="en-GB" dirty="0" err="1"/>
              <a:t>.Net</a:t>
            </a:r>
            <a:r>
              <a:rPr lang="en-GB" dirty="0"/>
              <a:t> Framework directories - properties, etc..)</a:t>
            </a:r>
          </a:p>
          <a:p>
            <a:pPr marL="685800" lvl="1" indent="-228600">
              <a:buAutoNum type="arabicPeriod"/>
            </a:pPr>
            <a:r>
              <a:rPr lang="en-GB" dirty="0"/>
              <a:t>Add NuGet packages</a:t>
            </a:r>
          </a:p>
          <a:p>
            <a:pPr marL="228600" lvl="0" indent="-228600">
              <a:buAutoNum type="arabicPeriod"/>
            </a:pPr>
            <a:r>
              <a:rPr lang="en-GB" dirty="0"/>
              <a:t>Speed! Around ¼ to 1/3 faster</a:t>
            </a:r>
          </a:p>
          <a:p>
            <a:pPr marL="228600" lvl="0" indent="-228600">
              <a:buAutoNum type="arabicPeriod"/>
            </a:pPr>
            <a:r>
              <a:rPr lang="en-GB" dirty="0"/>
              <a:t>Following slides are what we did in the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9868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upgrade in-situ – your choice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6603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copy and paste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7591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Packages.config</a:t>
            </a:r>
            <a:r>
              <a:rPr lang="en-US" dirty="0"/>
              <a:t> -&gt; </a:t>
            </a:r>
            <a:r>
              <a:rPr lang="en-US" dirty="0" err="1"/>
              <a:t>csproj</a:t>
            </a:r>
            <a:r>
              <a:rPr lang="en-US" dirty="0"/>
              <a:t> file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1753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Answers in the animation</a:t>
            </a:r>
          </a:p>
          <a:p>
            <a:endParaRPr lang="en-GB" dirty="0"/>
          </a:p>
          <a:p>
            <a:r>
              <a:rPr lang="en-GB" dirty="0"/>
              <a:t>Arguably, this makes your code MORE platform specific – while </a:t>
            </a:r>
            <a:r>
              <a:rPr lang="en-GB" dirty="0" err="1"/>
              <a:t>.Net</a:t>
            </a:r>
            <a:r>
              <a:rPr lang="en-GB" dirty="0"/>
              <a:t> Core 3 MAY run on previous versions of Windows, UWP does not, and XAML Islands in 1903 minimum.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0261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Publish the app as is</a:t>
            </a:r>
          </a:p>
          <a:p>
            <a:pPr marL="228600" indent="-228600">
              <a:buAutoNum type="arabicPeriod"/>
            </a:pPr>
            <a:r>
              <a:rPr lang="en-GB" dirty="0"/>
              <a:t>Runtime identifier (includes the runtime by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SelfContained</a:t>
            </a:r>
            <a:r>
              <a:rPr lang="en-GB" dirty="0"/>
              <a:t> = false (back to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PublishSingleFile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r>
              <a:rPr lang="en-GB" dirty="0" err="1"/>
              <a:t>PubishTrimmed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1859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Every WPF App seems to be a kiosk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136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Next slide is a video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708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Available for </a:t>
            </a:r>
            <a:r>
              <a:rPr lang="en-GB" dirty="0" err="1"/>
              <a:t>Powerpoint</a:t>
            </a:r>
            <a:r>
              <a:rPr lang="en-GB" dirty="0"/>
              <a:t> tuition contracts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6932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Rather than watch me typing all this stuff – watch a video of me typing all this stuff!</a:t>
            </a:r>
          </a:p>
          <a:p>
            <a:endParaRPr lang="en-GB" dirty="0"/>
          </a:p>
          <a:p>
            <a:r>
              <a:rPr lang="en-GB" dirty="0"/>
              <a:t>At the end – who spotted the intentional omission?  Didn’t show the </a:t>
            </a:r>
            <a:r>
              <a:rPr lang="en-GB" dirty="0" err="1"/>
              <a:t>.Net</a:t>
            </a:r>
            <a:r>
              <a:rPr lang="en-GB" dirty="0"/>
              <a:t> App Working, because it doesn’t.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72064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Haven’t verified that </a:t>
            </a:r>
            <a:r>
              <a:rPr lang="en-GB" dirty="0" err="1"/>
              <a:t>MSix</a:t>
            </a:r>
            <a:r>
              <a:rPr lang="en-GB" dirty="0"/>
              <a:t> works with WPF and WinForms, but some </a:t>
            </a:r>
            <a:r>
              <a:rPr lang="en-GB" dirty="0" err="1"/>
              <a:t>authoritive</a:t>
            </a:r>
            <a:r>
              <a:rPr lang="en-GB" dirty="0"/>
              <a:t> sounding people on the internet claim it to be so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60717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Following slides cover creating custom UWP control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37868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Nothing fundamental has changed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04726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Roll your own - </a:t>
            </a:r>
            <a:r>
              <a:rPr lang="en-GB" dirty="0" err="1"/>
              <a:t>monogame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925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am I doing this talk?  Talk briefly about the book and the research.</a:t>
            </a:r>
          </a:p>
          <a:p>
            <a:r>
              <a:rPr lang="en-GB" dirty="0"/>
              <a:t>Used to work with WPF.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1389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talk is about running desktop applications on </a:t>
            </a:r>
            <a:r>
              <a:rPr lang="en-GB" dirty="0" err="1"/>
              <a:t>.Net</a:t>
            </a:r>
            <a:r>
              <a:rPr lang="en-GB" dirty="0"/>
              <a:t> Core 3.  Why would we want to do that?</a:t>
            </a:r>
          </a:p>
          <a:p>
            <a:r>
              <a:rPr lang="en-GB" dirty="0"/>
              <a:t>Did we decide on the web – and if so, why did we decide on the web?  Security and </a:t>
            </a:r>
            <a:r>
              <a:rPr lang="en-GB" dirty="0" err="1"/>
              <a:t>Deployability</a:t>
            </a:r>
            <a:r>
              <a:rPr lang="en-GB" dirty="0"/>
              <a:t>?</a:t>
            </a:r>
          </a:p>
          <a:p>
            <a:r>
              <a:rPr lang="en-GB" dirty="0"/>
              <a:t>Would you create a new desktop application (who has)?</a:t>
            </a:r>
          </a:p>
          <a:p>
            <a:r>
              <a:rPr lang="en-GB" dirty="0"/>
              <a:t>Do you have existing desktop applications?</a:t>
            </a:r>
          </a:p>
          <a:p>
            <a:r>
              <a:rPr lang="en-GB" dirty="0"/>
              <a:t>Next slide - legacy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072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 you have legacy apps.  If so, what are your options?</a:t>
            </a:r>
          </a:p>
          <a:p>
            <a:r>
              <a:rPr lang="en-GB" dirty="0"/>
              <a:t>You may have legacy apps running on earlier versions of the framework</a:t>
            </a:r>
          </a:p>
          <a:p>
            <a:endParaRPr lang="en-GB" dirty="0"/>
          </a:p>
          <a:p>
            <a:r>
              <a:rPr lang="en-GB" dirty="0"/>
              <a:t>Where does this leave UWP?  UWP is still the MS choice for desktop.</a:t>
            </a:r>
          </a:p>
          <a:p>
            <a:endParaRPr lang="en-GB" dirty="0"/>
          </a:p>
          <a:p>
            <a:r>
              <a:rPr lang="en-GB" dirty="0"/>
              <a:t>Whilst you don’t need to upgrade to </a:t>
            </a:r>
            <a:r>
              <a:rPr lang="en-GB" dirty="0" err="1"/>
              <a:t>.Net</a:t>
            </a:r>
            <a:r>
              <a:rPr lang="en-GB" dirty="0"/>
              <a:t> Core 3 – doing so does now give you some advantages… which we’ll cover in this talk.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11605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is it the case that most programmers are now working on the web, and apps that are desperate to be desktop apps are shoe-horned into web frameworks?  Talk about the audit app briefly – that would have been better as a desktop app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280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So, we got to the web, but is it that good?  Why are we happy where we are?</a:t>
            </a:r>
          </a:p>
          <a:p>
            <a:endParaRPr lang="en-GB" dirty="0"/>
          </a:p>
          <a:p>
            <a:r>
              <a:rPr lang="en-GB" dirty="0"/>
              <a:t>Yes, but apart from …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89405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Selling the desktop</a:t>
            </a:r>
          </a:p>
          <a:p>
            <a:endParaRPr lang="en-GB" dirty="0"/>
          </a:p>
          <a:p>
            <a:r>
              <a:rPr lang="en-GB" dirty="0"/>
              <a:t>6. Talk about SPF</a:t>
            </a:r>
          </a:p>
          <a:p>
            <a:endParaRPr lang="en-GB" dirty="0"/>
          </a:p>
          <a:p>
            <a:r>
              <a:rPr lang="en-GB" dirty="0"/>
              <a:t>7. Legacy is the most compelling – don’t re-write </a:t>
            </a:r>
            <a:r>
              <a:rPr lang="en-GB" dirty="0" err="1"/>
              <a:t>winforms</a:t>
            </a:r>
            <a:r>
              <a:rPr lang="en-GB" dirty="0"/>
              <a:t> apps just because they are </a:t>
            </a:r>
            <a:r>
              <a:rPr lang="en-GB" dirty="0" err="1"/>
              <a:t>winforms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471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about MVP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679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975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34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46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87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602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850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3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8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3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624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73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749088-CA4E-4860-A3DC-6FB52878F2B1}" type="datetimeFigureOut">
              <a:rPr lang="en-GB" smtClean="0"/>
              <a:t>19/11/2019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465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michaels.net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www.linkedin.com/in/pcmichaels/" TargetMode="External"/><Relationship Id="rId4" Type="http://schemas.openxmlformats.org/officeDocument/2006/relationships/hyperlink" Target="https://github.com/pcmichaels/WindowsDesktopTalk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fif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C9FD5-9EC8-486B-B1AB-FEB568B3D0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Blank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FBA1B-80E2-44F1-868F-0342F6ECCE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This slide is intentionally left blank</a:t>
            </a:r>
          </a:p>
        </p:txBody>
      </p:sp>
    </p:spTree>
    <p:extLst>
      <p:ext uri="{BB962C8B-B14F-4D97-AF65-F5344CB8AC3E}">
        <p14:creationId xmlns:p14="http://schemas.microsoft.com/office/powerpoint/2010/main" val="3048237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AAF2D1-9B96-4714-8171-CB7DD96C9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GB" dirty="0"/>
              <a:t>Upgrading to </a:t>
            </a:r>
            <a:r>
              <a:rPr lang="en-GB" dirty="0" err="1"/>
              <a:t>.Net</a:t>
            </a:r>
            <a:r>
              <a:rPr lang="en-GB" dirty="0"/>
              <a:t> Core - Options</a:t>
            </a:r>
          </a:p>
        </p:txBody>
      </p:sp>
      <p:graphicFrame>
        <p:nvGraphicFramePr>
          <p:cNvPr id="10" name="Content Placeholder 7">
            <a:extLst>
              <a:ext uri="{FF2B5EF4-FFF2-40B4-BE49-F238E27FC236}">
                <a16:creationId xmlns:a16="http://schemas.microsoft.com/office/drawing/2014/main" id="{23669661-8E95-4C94-9A11-B873A80A1B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98387761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10159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590B2-3730-4201-B00E-7A7BD0C28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Preparation for an Upgrade to </a:t>
            </a:r>
            <a:r>
              <a:rPr lang="en-GB" dirty="0" err="1"/>
              <a:t>.Net</a:t>
            </a:r>
            <a:r>
              <a:rPr lang="en-GB" dirty="0"/>
              <a:t> Core (applicable to both WinForms and WPF)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327A-A9B0-4110-8BDB-3F2BE8310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Convert Package References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Migrate the business logic away from the UI (get rid of code-behind files as much as possible)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tests – there are some Selenium-like tools for desktop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9888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7005518-AAC7-4424-9D4A-6DFB2E085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Demo – Migrate WinForms to .Net Core</a:t>
            </a:r>
          </a:p>
        </p:txBody>
      </p:sp>
      <p:pic>
        <p:nvPicPr>
          <p:cNvPr id="10" name="Content Placeholder 9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CA9887EE-5623-4988-BD33-BF43E9EC8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9" r="7680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0051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D91E4-4182-4757-9B3E-9F544E21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new Project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13E5F6-101C-41A6-B57C-4E8DBFE02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060" y="1846263"/>
            <a:ext cx="3034205" cy="4022725"/>
          </a:xfrm>
        </p:spPr>
      </p:pic>
    </p:spTree>
    <p:extLst>
      <p:ext uri="{BB962C8B-B14F-4D97-AF65-F5344CB8AC3E}">
        <p14:creationId xmlns:p14="http://schemas.microsoft.com/office/powerpoint/2010/main" val="211054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769A-E58C-4EAF-9374-F34CDD83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Existing Files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ED2EDD2-0292-408F-9B0D-2CBF24D95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112" y="1846263"/>
            <a:ext cx="7600102" cy="4022725"/>
          </a:xfrm>
        </p:spPr>
      </p:pic>
    </p:spTree>
    <p:extLst>
      <p:ext uri="{BB962C8B-B14F-4D97-AF65-F5344CB8AC3E}">
        <p14:creationId xmlns:p14="http://schemas.microsoft.com/office/powerpoint/2010/main" val="2255596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8F520-20C4-4414-BF5F-A7FB9C91C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NuGet</a:t>
            </a:r>
            <a:endParaRPr lang="en-GB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BEFC50A-644E-4832-9258-2CA5F308E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36" y="1876254"/>
            <a:ext cx="7765453" cy="3962743"/>
          </a:xfrm>
        </p:spPr>
      </p:pic>
    </p:spTree>
    <p:extLst>
      <p:ext uri="{BB962C8B-B14F-4D97-AF65-F5344CB8AC3E}">
        <p14:creationId xmlns:p14="http://schemas.microsoft.com/office/powerpoint/2010/main" val="1191411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22477-8ACE-4D0D-A270-ACE569188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7749"/>
            <a:ext cx="10058400" cy="1450757"/>
          </a:xfrm>
        </p:spPr>
        <p:txBody>
          <a:bodyPr/>
          <a:lstStyle/>
          <a:p>
            <a:r>
              <a:rPr lang="en-GB" dirty="0"/>
              <a:t>WinForms – Still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C5819-3014-49CD-AFE2-5F2D33349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265813" cy="394232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426E1C-1102-4FF5-8F8A-3F5E4646E2D8}"/>
              </a:ext>
            </a:extLst>
          </p:cNvPr>
          <p:cNvSpPr txBox="1"/>
          <p:nvPr/>
        </p:nvSpPr>
        <p:spPr>
          <a:xfrm>
            <a:off x="7088957" y="2017336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CCDBC-4495-45FF-B821-A602F7C9AD05}"/>
              </a:ext>
            </a:extLst>
          </p:cNvPr>
          <p:cNvSpPr txBox="1"/>
          <p:nvPr/>
        </p:nvSpPr>
        <p:spPr>
          <a:xfrm>
            <a:off x="7088953" y="2782669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Still platform specific, but that’s probably what you want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321050-906B-4A6A-B5CC-3516B13C606A}"/>
              </a:ext>
            </a:extLst>
          </p:cNvPr>
          <p:cNvSpPr txBox="1"/>
          <p:nvPr/>
        </p:nvSpPr>
        <p:spPr>
          <a:xfrm flipH="1">
            <a:off x="7088954" y="3755067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If your app isn’t properly tested, this won’t help you!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C7B6F2-F782-4FB3-9628-400D708121AF}"/>
              </a:ext>
            </a:extLst>
          </p:cNvPr>
          <p:cNvSpPr txBox="1"/>
          <p:nvPr/>
        </p:nvSpPr>
        <p:spPr>
          <a:xfrm>
            <a:off x="7088952" y="4797399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exe and tree shaking!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A234EA4-046D-45A0-8D1C-D1A9CB401F51}"/>
              </a:ext>
            </a:extLst>
          </p:cNvPr>
          <p:cNvSpPr/>
          <p:nvPr/>
        </p:nvSpPr>
        <p:spPr>
          <a:xfrm>
            <a:off x="5307291" y="2065921"/>
            <a:ext cx="1508288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4ADC06A-DADC-421D-9709-9B2AE73CA7EC}"/>
              </a:ext>
            </a:extLst>
          </p:cNvPr>
          <p:cNvSpPr/>
          <p:nvPr/>
        </p:nvSpPr>
        <p:spPr>
          <a:xfrm>
            <a:off x="3572759" y="2945460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DA075D7-6856-47B7-B67F-AC5F0255DB2E}"/>
              </a:ext>
            </a:extLst>
          </p:cNvPr>
          <p:cNvSpPr/>
          <p:nvPr/>
        </p:nvSpPr>
        <p:spPr>
          <a:xfrm>
            <a:off x="6268825" y="3917858"/>
            <a:ext cx="546754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83B4ACD-93D1-498F-871B-3BB2DDCCC3DE}"/>
              </a:ext>
            </a:extLst>
          </p:cNvPr>
          <p:cNvSpPr/>
          <p:nvPr/>
        </p:nvSpPr>
        <p:spPr>
          <a:xfrm>
            <a:off x="3572759" y="4807511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72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 animBg="1"/>
      <p:bldP spid="15" grpId="0" animBg="1"/>
      <p:bldP spid="16" grpId="0" animBg="1"/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B6B094-FD44-44BA-AC9B-A1901133D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Demo – Single Exe and Tree Shaking</a:t>
            </a:r>
          </a:p>
        </p:txBody>
      </p:sp>
      <p:pic>
        <p:nvPicPr>
          <p:cNvPr id="5" name="Content Placeholder 4" descr="A picture containing grass, outdoor, field, green&#10;&#10;Description automatically generated">
            <a:extLst>
              <a:ext uri="{FF2B5EF4-FFF2-40B4-BE49-F238E27FC236}">
                <a16:creationId xmlns:a16="http://schemas.microsoft.com/office/drawing/2014/main" id="{D12A834A-5747-4ADF-81FE-6ABB1444E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2" r="4080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86074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84BF-39A0-45D3-ACF5-40BA4B28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Shaking, Compilation and Single Exe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1EBC1-B71A-4E88-8381-998C9C53F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PublishSingleFile</a:t>
            </a:r>
            <a:r>
              <a:rPr lang="en-US" dirty="0"/>
              <a:t> (output as a single exe)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RuntimeIdentifier</a:t>
            </a:r>
            <a:r>
              <a:rPr lang="en-US" dirty="0"/>
              <a:t> (target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PublishReadyToRun</a:t>
            </a:r>
            <a:r>
              <a:rPr lang="en-GB" dirty="0"/>
              <a:t> (compiled – sort of – just faster)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PublishTrimmed</a:t>
            </a:r>
            <a:r>
              <a:rPr lang="en-GB" dirty="0"/>
              <a:t> (tree shaking)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SelfContained</a:t>
            </a:r>
            <a:r>
              <a:rPr lang="en-GB" dirty="0"/>
              <a:t> (include the runtime – defaults to true where the runtime identifier is set)</a:t>
            </a:r>
          </a:p>
        </p:txBody>
      </p:sp>
    </p:spTree>
    <p:extLst>
      <p:ext uri="{BB962C8B-B14F-4D97-AF65-F5344CB8AC3E}">
        <p14:creationId xmlns:p14="http://schemas.microsoft.com/office/powerpoint/2010/main" val="3184985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3135-61BE-415B-9C71-363DA2ED2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The Kiosk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F6C7E-6BFD-447E-BCBC-BB6767CEA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WPF is cool isn’t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673EE5-8446-4E54-849D-D64FBE400B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(XML is the language that Json could have been!)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Similar to UWP and Xamarin </a:t>
            </a:r>
            <a:r>
              <a:rPr lang="en-GB" dirty="0" err="1"/>
              <a:t>Xaml</a:t>
            </a: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err="1"/>
              <a:t>Xaml</a:t>
            </a:r>
            <a:r>
              <a:rPr lang="en-GB" dirty="0"/>
              <a:t> standards are supposed to be aligning… soon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(features)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Testability (Compared to WinForms!)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MVVM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Can be (sort of) cross platform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AFD019-888F-4CB2-9E67-98E9BC2B2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It was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82894-312B-47D5-AAF1-0FFB7ECA598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Not exactly cutting edge technology!</a:t>
            </a:r>
          </a:p>
        </p:txBody>
      </p:sp>
    </p:spTree>
    <p:extLst>
      <p:ext uri="{BB962C8B-B14F-4D97-AF65-F5344CB8AC3E}">
        <p14:creationId xmlns:p14="http://schemas.microsoft.com/office/powerpoint/2010/main" val="692430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1E5B26-D6CE-41E5-9705-54BAB1D6F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27" y="640080"/>
            <a:ext cx="3200400" cy="2286000"/>
          </a:xfrm>
        </p:spPr>
        <p:txBody>
          <a:bodyPr/>
          <a:lstStyle/>
          <a:p>
            <a:r>
              <a:rPr lang="en-GB" dirty="0"/>
              <a:t>Paul Michaels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37FF5-A7E0-4494-9818-281C690F1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Me:</a:t>
            </a:r>
          </a:p>
          <a:p>
            <a:r>
              <a:rPr lang="en-GB" dirty="0"/>
              <a:t>Lead Developer at a large audit firm.  Been programming since 1983/4 when I got my first ZX Spectrum 48K.  Programming professionally since 1997.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My Blog:</a:t>
            </a:r>
          </a:p>
          <a:p>
            <a:r>
              <a:rPr lang="en-GB" dirty="0">
                <a:hlinkClick r:id="rId3"/>
              </a:rPr>
              <a:t>https://www.pmichaels.net/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Book:</a:t>
            </a:r>
          </a:p>
          <a:p>
            <a:r>
              <a:rPr lang="en-GB" dirty="0"/>
              <a:t>C#8 and </a:t>
            </a:r>
            <a:r>
              <a:rPr lang="en-GB" dirty="0" err="1"/>
              <a:t>.Net</a:t>
            </a:r>
            <a:r>
              <a:rPr lang="en-GB" dirty="0"/>
              <a:t> Core 3 Blueprints (still unpublished)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This talk:</a:t>
            </a:r>
          </a:p>
          <a:p>
            <a:r>
              <a:rPr lang="en-GB" dirty="0">
                <a:hlinkClick r:id="rId4"/>
              </a:rPr>
              <a:t>https://github.com/pcmichaels/WindowsDesktopTalk</a:t>
            </a:r>
            <a:endParaRPr lang="en-GB" dirty="0"/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96DE16-2FF2-450D-B9E4-2EF352AA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11727" y="2926080"/>
            <a:ext cx="3543299" cy="3379124"/>
          </a:xfrm>
        </p:spPr>
        <p:txBody>
          <a:bodyPr/>
          <a:lstStyle/>
          <a:p>
            <a:r>
              <a:rPr lang="en-GB" dirty="0"/>
              <a:t>@</a:t>
            </a:r>
            <a:r>
              <a:rPr lang="en-GB" dirty="0" err="1"/>
              <a:t>paul_michaels</a:t>
            </a:r>
            <a:endParaRPr lang="en-GB" dirty="0"/>
          </a:p>
          <a:p>
            <a:r>
              <a:rPr lang="en-GB" dirty="0"/>
              <a:t>LinkedIn: </a:t>
            </a:r>
            <a:r>
              <a:rPr lang="en-GB" dirty="0">
                <a:hlinkClick r:id="rId5"/>
              </a:rPr>
              <a:t>https://www.linkedin.com/in/pcmichaels/</a:t>
            </a:r>
            <a:endParaRPr lang="en-GB" dirty="0"/>
          </a:p>
          <a:p>
            <a:r>
              <a:rPr lang="en-GB" dirty="0"/>
              <a:t>E-mail: pcmichaels@live.com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8740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2C2BC03-1BF1-4F73-8F0F-1A6271EE9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(Very Quick) Demo – WPF to .Net Core 3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B3D2BB7-3EF0-452F-9180-5E9CDEBDB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0" r="1" b="2344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9227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pf-Upgrade">
            <a:hlinkClick r:id="" action="ppaction://media"/>
            <a:extLst>
              <a:ext uri="{FF2B5EF4-FFF2-40B4-BE49-F238E27FC236}">
                <a16:creationId xmlns:a16="http://schemas.microsoft.com/office/drawing/2014/main" id="{E0B6A743-D5C9-479B-B172-41245AEC475A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702" y="39291"/>
            <a:ext cx="12052596" cy="6779418"/>
          </a:xfrm>
        </p:spPr>
      </p:pic>
    </p:spTree>
    <p:extLst>
      <p:ext uri="{BB962C8B-B14F-4D97-AF65-F5344CB8AC3E}">
        <p14:creationId xmlns:p14="http://schemas.microsoft.com/office/powerpoint/2010/main" val="48437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1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57AB6F-7E3A-4660-B9D2-AF9CE1050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Live Debugging Session </a:t>
            </a:r>
          </a:p>
        </p:txBody>
      </p:sp>
      <p:pic>
        <p:nvPicPr>
          <p:cNvPr id="7" name="Content Placeholder 6" descr="A insect on the ground&#10;&#10;Description automatically generated">
            <a:extLst>
              <a:ext uri="{FF2B5EF4-FFF2-40B4-BE49-F238E27FC236}">
                <a16:creationId xmlns:a16="http://schemas.microsoft.com/office/drawing/2014/main" id="{9CDE1D70-AF64-4149-8481-EC0A62F784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1" r="2410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B73E7D-2B21-407F-99F9-9AA6F800B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88747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36D8DC5-D70F-448C-B108-7B7659741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Still tech from 2006?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0D692A-6BDF-4314-92E2-FFA17CE03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08432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Not Exactly Cutting Edge Technology!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D38BC9-2B74-4C02-ADAE-D6BE6FC51701}"/>
              </a:ext>
            </a:extLst>
          </p:cNvPr>
          <p:cNvSpPr txBox="1"/>
          <p:nvPr/>
        </p:nvSpPr>
        <p:spPr>
          <a:xfrm>
            <a:off x="6278880" y="1737360"/>
            <a:ext cx="45841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If this was  problem before, then it still is!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FA3BA4BD-F589-401A-A3D0-11908FCAC2BA}"/>
              </a:ext>
            </a:extLst>
          </p:cNvPr>
          <p:cNvSpPr/>
          <p:nvPr/>
        </p:nvSpPr>
        <p:spPr>
          <a:xfrm>
            <a:off x="4901184" y="1845734"/>
            <a:ext cx="585216" cy="127541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9D5E34AA-8FBA-4B52-B8F8-FC517A8CFB16}"/>
              </a:ext>
            </a:extLst>
          </p:cNvPr>
          <p:cNvSpPr/>
          <p:nvPr/>
        </p:nvSpPr>
        <p:spPr>
          <a:xfrm>
            <a:off x="4096512" y="3229480"/>
            <a:ext cx="1999488" cy="2302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703D57C-E633-4932-9CE1-94EF16603E2E}"/>
              </a:ext>
            </a:extLst>
          </p:cNvPr>
          <p:cNvSpPr/>
          <p:nvPr/>
        </p:nvSpPr>
        <p:spPr>
          <a:xfrm>
            <a:off x="5364480" y="3720254"/>
            <a:ext cx="731520" cy="274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A4B753-89F5-40B2-A36E-8F0405C7ACBC}"/>
              </a:ext>
            </a:extLst>
          </p:cNvPr>
          <p:cNvSpPr txBox="1"/>
          <p:nvPr/>
        </p:nvSpPr>
        <p:spPr>
          <a:xfrm>
            <a:off x="6278880" y="2906315"/>
            <a:ext cx="4084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7C62D1-90CE-4E2A-B95F-6A8824588B53}"/>
              </a:ext>
            </a:extLst>
          </p:cNvPr>
          <p:cNvSpPr txBox="1"/>
          <p:nvPr/>
        </p:nvSpPr>
        <p:spPr>
          <a:xfrm>
            <a:off x="6278880" y="3716795"/>
            <a:ext cx="298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</p:spTree>
    <p:extLst>
      <p:ext uri="{BB962C8B-B14F-4D97-AF65-F5344CB8AC3E}">
        <p14:creationId xmlns:p14="http://schemas.microsoft.com/office/powerpoint/2010/main" val="265930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11" grpId="0" animBg="1"/>
      <p:bldP spid="12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17DB-DDCA-456E-BE4A-8B51008D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0AC42-381F-49D7-8E83-D98F738E4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Works with any desktop app (WPF &amp; </a:t>
            </a:r>
            <a:r>
              <a:rPr lang="en-GB" dirty="0" err="1"/>
              <a:t>Winforms</a:t>
            </a:r>
            <a:r>
              <a:rPr lang="en-GB" dirty="0"/>
              <a:t>) – doesn’t have to be </a:t>
            </a:r>
            <a:r>
              <a:rPr lang="en-GB" dirty="0" err="1"/>
              <a:t>.Net</a:t>
            </a:r>
            <a:r>
              <a:rPr lang="en-GB" dirty="0"/>
              <a:t> Core 3!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Only Windows 10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Need to Install UWP Workload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Publish to Store, Azure App Service, or locally</a:t>
            </a:r>
          </a:p>
        </p:txBody>
      </p:sp>
    </p:spTree>
    <p:extLst>
      <p:ext uri="{BB962C8B-B14F-4D97-AF65-F5344CB8AC3E}">
        <p14:creationId xmlns:p14="http://schemas.microsoft.com/office/powerpoint/2010/main" val="1231328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B9A0A-CA6C-42DD-8522-6ADD78B4E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MSix Demo</a:t>
            </a:r>
          </a:p>
        </p:txBody>
      </p:sp>
      <p:pic>
        <p:nvPicPr>
          <p:cNvPr id="5" name="Content Placeholder 4" descr="A picture containing device, electronics&#10;&#10;Description automatically generated">
            <a:extLst>
              <a:ext uri="{FF2B5EF4-FFF2-40B4-BE49-F238E27FC236}">
                <a16:creationId xmlns:a16="http://schemas.microsoft.com/office/drawing/2014/main" id="{C00C15A2-0F6A-496C-899D-07E4B1BCF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" r="1675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54631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542C1-0F6D-49C8-999E-AF8937440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DBBF3-0FFF-4739-99A3-E948C151D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Controls in UWP that can be used in WinForms or WPF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Starting from Windows 10 - 1903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WindowsXamlHost</a:t>
            </a:r>
            <a:r>
              <a:rPr lang="en-GB" dirty="0"/>
              <a:t> control for custom controls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WebView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Embed auth in </a:t>
            </a:r>
            <a:r>
              <a:rPr lang="en-GB" dirty="0" err="1"/>
              <a:t>winforms</a:t>
            </a:r>
            <a:r>
              <a:rPr lang="en-GB" dirty="0"/>
              <a:t> and WPF apps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Custom Controls are </a:t>
            </a:r>
            <a:r>
              <a:rPr lang="en-GB" i="1" dirty="0"/>
              <a:t>still </a:t>
            </a:r>
            <a:r>
              <a:rPr lang="en-GB" dirty="0"/>
              <a:t>in preview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72752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2386D-2BB9-411F-B6EB-7D9F5C8E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- </a:t>
            </a:r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F7BD7F-47E6-42A1-821A-B20E5942A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073" y="1846263"/>
            <a:ext cx="3218180" cy="4022725"/>
          </a:xfrm>
        </p:spPr>
      </p:pic>
    </p:spTree>
    <p:extLst>
      <p:ext uri="{BB962C8B-B14F-4D97-AF65-F5344CB8AC3E}">
        <p14:creationId xmlns:p14="http://schemas.microsoft.com/office/powerpoint/2010/main" val="42538145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F0321-5BFA-4C25-9817-7624707C1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Custom UWP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2D04D-9EDD-43B9-9FD7-3566887A8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new project: Universal Windows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the UWP Page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a WPF Application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the </a:t>
            </a:r>
            <a:r>
              <a:rPr lang="en-GB" dirty="0" err="1"/>
              <a:t>WindowsXamlHost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FLAKY!  Currently works with hosting entire UWP page, but not user controls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21693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3D876-EED4-42AF-987C-C250D0614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does this mean for the future of Desktop Development?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1682E-603A-4FDB-BA1F-52A80700D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Take legacy apps and improve them from the outside 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 WinForms app that’s being running the nuclear reactor for the last 15 years can be upgraded without the risk of pulling it apart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 and WPF apps can now be deployed to the Microsoft Store… which will promptly fill up with Kiosk apps!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XAML looks to be staying as the language of the desktop - </a:t>
            </a:r>
            <a:r>
              <a:rPr lang="en-GB" dirty="0" err="1"/>
              <a:t>.Net</a:t>
            </a:r>
            <a:r>
              <a:rPr lang="en-GB" dirty="0"/>
              <a:t> 5 is set to see this standardise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ClickOnce</a:t>
            </a:r>
            <a:r>
              <a:rPr lang="en-GB" dirty="0"/>
              <a:t> is dead – long live </a:t>
            </a:r>
            <a:r>
              <a:rPr lang="en-GB" dirty="0" err="1"/>
              <a:t>MSix</a:t>
            </a:r>
            <a:r>
              <a:rPr lang="en-GB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2326115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0E1BF5-6CA6-45B4-9BC3-F04F3B9DE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i="1" dirty="0"/>
              <a:t>The Future of the Windows Desktop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8515558-3FC0-45A3-A826-3FB6A8A620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/>
              <a:t>Using </a:t>
            </a:r>
            <a:r>
              <a:rPr lang="en-GB" i="1" dirty="0" err="1"/>
              <a:t>.Net</a:t>
            </a:r>
            <a:r>
              <a:rPr lang="en-GB" i="1" dirty="0"/>
              <a:t> Core 3 Features to Improve Desktop Applications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647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F21BF-2F22-4AFE-9831-6111E3B5F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Should I Create a New Desktop App?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99A4F-23E9-41E5-9427-7D4D0E57E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There are still issues with desktop apps: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C# code is downloaded locally and so IP is exposed (true also for </a:t>
            </a:r>
            <a:r>
              <a:rPr lang="en-GB" dirty="0" err="1"/>
              <a:t>Blazor</a:t>
            </a:r>
            <a:r>
              <a:rPr lang="en-GB" dirty="0"/>
              <a:t> client)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MSix</a:t>
            </a:r>
            <a:r>
              <a:rPr lang="en-GB" dirty="0"/>
              <a:t> does solve some of the deployment issues, but now you’re in a sandbox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It’s still difficult to get people to work on the desktop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Desktop apps have their place: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Large amount of offline 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Intensive graphic manipulation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Complex UIs with state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Re-use existing code and apps</a:t>
            </a:r>
          </a:p>
        </p:txBody>
      </p:sp>
    </p:spTree>
    <p:extLst>
      <p:ext uri="{BB962C8B-B14F-4D97-AF65-F5344CB8AC3E}">
        <p14:creationId xmlns:p14="http://schemas.microsoft.com/office/powerpoint/2010/main" val="10276538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0DB9E-3FFF-4B9D-ACB6-71833C04C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 I do create a new Desktop App, what should I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68AF5-C18B-4766-A2A2-4D9E25386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VERY fast to get simple functionality up and running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Still a VERY low barrier to entry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If you’re not using MVVM or binding, you might as well use WinForms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WPF: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Using XAML, so if you’re using XAML, you should probably be creating a UWP app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Do you </a:t>
            </a:r>
            <a:r>
              <a:rPr lang="en-GB" i="1" dirty="0"/>
              <a:t>really </a:t>
            </a:r>
            <a:r>
              <a:rPr lang="en-GB" dirty="0"/>
              <a:t>need the very specific complex binding or animations that aren’t available in UWP?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UWP: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Seems to be the MS recommendation (although VS Code is written in Electron!)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Supports </a:t>
            </a:r>
            <a:r>
              <a:rPr lang="en-GB" i="1" dirty="0"/>
              <a:t>MOST </a:t>
            </a:r>
            <a:r>
              <a:rPr lang="en-GB" dirty="0"/>
              <a:t>of the WPF XAML in one way or another (multi-binding, triggers, etc. not supported still)</a:t>
            </a:r>
          </a:p>
        </p:txBody>
      </p:sp>
    </p:spTree>
    <p:extLst>
      <p:ext uri="{BB962C8B-B14F-4D97-AF65-F5344CB8AC3E}">
        <p14:creationId xmlns:p14="http://schemas.microsoft.com/office/powerpoint/2010/main" val="2896405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5F805-EA49-4E08-B0FA-8B96C12F6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Windows Desktop Alternatives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69CAF-45E5-49F5-A4B6-ADCD9E673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Electron (VS Code – picks up where </a:t>
            </a:r>
            <a:r>
              <a:rPr lang="en-GB" dirty="0" err="1"/>
              <a:t>WinJS</a:t>
            </a:r>
            <a:r>
              <a:rPr lang="en-GB" dirty="0"/>
              <a:t> left off, but cross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Blazor</a:t>
            </a:r>
            <a:r>
              <a:rPr lang="en-GB" dirty="0"/>
              <a:t> – Client Side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Xamarin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Flutter (Google – using Dart)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Roll your own</a:t>
            </a:r>
          </a:p>
        </p:txBody>
      </p:sp>
    </p:spTree>
    <p:extLst>
      <p:ext uri="{BB962C8B-B14F-4D97-AF65-F5344CB8AC3E}">
        <p14:creationId xmlns:p14="http://schemas.microsoft.com/office/powerpoint/2010/main" val="25221150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0F67-DD03-402E-82C6-F97AC58C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63667-064C-4871-B6FA-172AEFE33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Windows Desktop is NOT dead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Surprisingly, WinForms seems to be more viable than WPF now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Web development is still far more prevalent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There’s probably no desktop revival anytime soon – but there are technologies that may step into that gap (</a:t>
            </a:r>
            <a:r>
              <a:rPr lang="en-GB" dirty="0" err="1"/>
              <a:t>Blazor</a:t>
            </a:r>
            <a:r>
              <a:rPr lang="en-GB" dirty="0"/>
              <a:t> for example)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There are certain things that just can’t be a web app (games, complex LOB apps, apps that need to interface with hardware), although with the advent of SPA frameworks, the line is blurring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As C# becomes more and more pervasive, people may return to some of these desktop technologies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Having said all that, I probably won’t be adding WinForms back onto my CV anytime soon!</a:t>
            </a:r>
          </a:p>
        </p:txBody>
      </p:sp>
    </p:spTree>
    <p:extLst>
      <p:ext uri="{BB962C8B-B14F-4D97-AF65-F5344CB8AC3E}">
        <p14:creationId xmlns:p14="http://schemas.microsoft.com/office/powerpoint/2010/main" val="341422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7045F-2133-4565-AFA8-EDA95504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B0C6A-DEF1-4252-90DC-5AE1BF267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276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504A59-8649-486E-9A9B-6C31E490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9CDA6B-8045-4C6B-B895-8D05099AA4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Haven’t we all agreed on the web?</a:t>
            </a:r>
          </a:p>
        </p:txBody>
      </p:sp>
    </p:spTree>
    <p:extLst>
      <p:ext uri="{BB962C8B-B14F-4D97-AF65-F5344CB8AC3E}">
        <p14:creationId xmlns:p14="http://schemas.microsoft.com/office/powerpoint/2010/main" val="1124385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4C385B-8FE7-40C8-A8C3-FD1EEFF69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Legacy / Upgrade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F4A5A6-4893-48D1-B5D7-1BA9893BA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Upgrade path – migrate to </a:t>
            </a:r>
            <a:r>
              <a:rPr lang="en-GB" dirty="0" err="1"/>
              <a:t>.Net</a:t>
            </a:r>
            <a:r>
              <a:rPr lang="en-GB" dirty="0"/>
              <a:t> Core 3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Islands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dirty="0"/>
              <a:t> WCF -&gt; GRPC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Or upgrade to and leave on 4.8 (if it </a:t>
            </a:r>
            <a:r>
              <a:rPr lang="en-GB" dirty="0" err="1"/>
              <a:t>ain’t</a:t>
            </a:r>
            <a:r>
              <a:rPr lang="en-GB" dirty="0"/>
              <a:t> broke…)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WPF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Move to Xamarin / UWP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Upgrade to </a:t>
            </a:r>
            <a:r>
              <a:rPr lang="en-GB" dirty="0" err="1"/>
              <a:t>.Net</a:t>
            </a:r>
            <a:r>
              <a:rPr lang="en-GB" dirty="0"/>
              <a:t> Core 3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Islands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GB" dirty="0"/>
              <a:t> WCF -&gt; GRPC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Move to / Leave on 4.8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UWP?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What about UWP?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Move to 1903 or later</a:t>
            </a:r>
          </a:p>
        </p:txBody>
      </p:sp>
    </p:spTree>
    <p:extLst>
      <p:ext uri="{BB962C8B-B14F-4D97-AF65-F5344CB8AC3E}">
        <p14:creationId xmlns:p14="http://schemas.microsoft.com/office/powerpoint/2010/main" val="140975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C5ECB-A5AF-410C-BF95-9E5056531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Did We Get Here?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90603-3517-4311-9D9F-93A564B32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Desktop apps used to be the only game in town (concept of a web app had yet to be invented)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VB 5/6 and Access meant that the ability to create new apps was open to a whole new range of people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Internet connection became more prevalent and faster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 real catalyst was the smart phone – creating a web page meant that people could view your content on their phone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Finally, apps that would traditionally be “utility” apps are now created as console apps so that they can be integrated into scripts</a:t>
            </a:r>
          </a:p>
        </p:txBody>
      </p:sp>
    </p:spTree>
    <p:extLst>
      <p:ext uri="{BB962C8B-B14F-4D97-AF65-F5344CB8AC3E}">
        <p14:creationId xmlns:p14="http://schemas.microsoft.com/office/powerpoint/2010/main" val="203604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492CC-9D9C-4A07-A949-2474A46BB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has the web ever done for 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D5CB8-E10F-4092-86DF-F215DC62D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 apps – trivial on the web, but varying degrees of torture for the desktop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Working inside a sandbox – secure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Code (can be) on the server, so you don’t have worry about IP vulnerabilities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Most sites just work on a mobile form factor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150 new </a:t>
            </a:r>
            <a:r>
              <a:rPr lang="en-GB" dirty="0" err="1"/>
              <a:t>Javascript</a:t>
            </a:r>
            <a:r>
              <a:rPr lang="en-GB" dirty="0"/>
              <a:t> libraries every week!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Modern browsers, whatever you may think of them, are essentially the desktop part of the desktop app, but written by teams of experts over periods of years – can you do better?</a:t>
            </a:r>
          </a:p>
          <a:p>
            <a:pPr marL="0" indent="0">
              <a:buNone/>
            </a:pP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8351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6D19-A9FE-4A67-946F-BE46BF72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Still a place for desktop?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69678-F8D7-45CD-A4D5-742D5D157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client server traffic for updating a screen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Desktop apps are stateful by default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Scaleable</a:t>
            </a:r>
            <a:r>
              <a:rPr lang="en-GB" dirty="0"/>
              <a:t> (you </a:t>
            </a:r>
            <a:r>
              <a:rPr lang="en-GB" i="1" dirty="0"/>
              <a:t>should </a:t>
            </a:r>
            <a:r>
              <a:rPr lang="en-GB" dirty="0"/>
              <a:t>only make calls when you need to read from or write to the server)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With the caveat that deployment and upgrade may become more difficult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Concurrent users without resorting to a third party library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Total control over your environment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Arguably faster and easier to write (certainly WinForms)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need for an internet connection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Games (MonoGame uses WinForms)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Rewrite your own WPF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Legacy – your apps are already there</a:t>
            </a:r>
          </a:p>
        </p:txBody>
      </p:sp>
    </p:spTree>
    <p:extLst>
      <p:ext uri="{BB962C8B-B14F-4D97-AF65-F5344CB8AC3E}">
        <p14:creationId xmlns:p14="http://schemas.microsoft.com/office/powerpoint/2010/main" val="404237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1A790-23F2-43FC-AA02-0EC73C418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WinForms – Is it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4FA98-9DF7-4FC8-8DA1-BC3046E5F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 really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C0615-2432-4D18-B4D3-B8F02D1FE0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write well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0390E-A4F2-49EA-8302-DF1B45903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But…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31AA2-6577-40AA-8BB6-C4BFB533A7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Fast and easy to develop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Your apps may already be written and running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Users are used to it – everyone likes battleship grey!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61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uiExpand="1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2254</Words>
  <Application>Microsoft Office PowerPoint</Application>
  <PresentationFormat>Widescreen</PresentationFormat>
  <Paragraphs>296</Paragraphs>
  <Slides>34</Slides>
  <Notes>24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Calibri</vt:lpstr>
      <vt:lpstr>Calibri Light</vt:lpstr>
      <vt:lpstr>Wingdings</vt:lpstr>
      <vt:lpstr>Retrospect</vt:lpstr>
      <vt:lpstr>Blank Slide</vt:lpstr>
      <vt:lpstr>Paul Michaels</vt:lpstr>
      <vt:lpstr>The Future of the Windows Desktop</vt:lpstr>
      <vt:lpstr>Why?</vt:lpstr>
      <vt:lpstr>Legacy / Upgrade</vt:lpstr>
      <vt:lpstr>How Did We Get Here?</vt:lpstr>
      <vt:lpstr>What has the web ever done for us?</vt:lpstr>
      <vt:lpstr>Still a place for desktop?</vt:lpstr>
      <vt:lpstr>WinForms – Is it all that bad?</vt:lpstr>
      <vt:lpstr>Upgrading to .Net Core - Options</vt:lpstr>
      <vt:lpstr>Preparation for an Upgrade to .Net Core (applicable to both WinForms and WPF)</vt:lpstr>
      <vt:lpstr>Demo – Migrate WinForms to .Net Core</vt:lpstr>
      <vt:lpstr>Create new Project</vt:lpstr>
      <vt:lpstr>Add Existing Files</vt:lpstr>
      <vt:lpstr>NuGet</vt:lpstr>
      <vt:lpstr>WinForms – Still all that bad?</vt:lpstr>
      <vt:lpstr>Demo – Single Exe and Tree Shaking</vt:lpstr>
      <vt:lpstr>Tree Shaking, Compilation and Single Exe</vt:lpstr>
      <vt:lpstr>WPF – The Kiosk Application</vt:lpstr>
      <vt:lpstr>(Very Quick) Demo – WPF to .Net Core 3</vt:lpstr>
      <vt:lpstr>PowerPoint Presentation</vt:lpstr>
      <vt:lpstr>Live Debugging Session </vt:lpstr>
      <vt:lpstr>WPF – Still tech from 2006?</vt:lpstr>
      <vt:lpstr>MSix</vt:lpstr>
      <vt:lpstr>MSix Demo</vt:lpstr>
      <vt:lpstr>Xaml Islands</vt:lpstr>
      <vt:lpstr>Demo - Xaml Islands</vt:lpstr>
      <vt:lpstr>Create Custom UWP Page</vt:lpstr>
      <vt:lpstr>What does this mean for the future of Desktop Development?</vt:lpstr>
      <vt:lpstr>Should I Create a New Desktop App?</vt:lpstr>
      <vt:lpstr>If I do create a new Desktop App, what should I use?</vt:lpstr>
      <vt:lpstr>The Windows Desktop Alternatives</vt:lpstr>
      <vt:lpstr>Summary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Blank Slide</dc:title>
  <dc:creator>Paul Michaels</dc:creator>
  <cp:lastModifiedBy>Paul Michaels</cp:lastModifiedBy>
  <cp:revision>25</cp:revision>
  <dcterms:created xsi:type="dcterms:W3CDTF">2019-11-19T08:30:51Z</dcterms:created>
  <dcterms:modified xsi:type="dcterms:W3CDTF">2019-11-19T18:16:06Z</dcterms:modified>
</cp:coreProperties>
</file>